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4" r:id="rId8"/>
    <p:sldId id="273" r:id="rId9"/>
    <p:sldId id="275" r:id="rId10"/>
    <p:sldId id="276" r:id="rId11"/>
    <p:sldId id="260" r:id="rId12"/>
    <p:sldId id="258" r:id="rId13"/>
    <p:sldId id="261" r:id="rId14"/>
    <p:sldId id="266" r:id="rId15"/>
    <p:sldId id="278" r:id="rId16"/>
    <p:sldId id="277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7BE08A-441D-4DC9-92F6-5DED5129D2FD}">
          <p14:sldIdLst>
            <p14:sldId id="256"/>
            <p14:sldId id="267"/>
            <p14:sldId id="268"/>
            <p14:sldId id="269"/>
            <p14:sldId id="270"/>
            <p14:sldId id="271"/>
            <p14:sldId id="274"/>
            <p14:sldId id="273"/>
            <p14:sldId id="275"/>
            <p14:sldId id="276"/>
          </p14:sldIdLst>
        </p14:section>
        <p14:section name="Backup" id="{82EF5232-7035-4F82-844F-C61A1BFC5C9A}">
          <p14:sldIdLst>
            <p14:sldId id="260"/>
            <p14:sldId id="258"/>
            <p14:sldId id="261"/>
            <p14:sldId id="266"/>
            <p14:sldId id="278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ECC3A-1C33-45C8-84AB-61A133912142}" v="65" dt="2021-10-31T10:41:21.558"/>
    <p1510:client id="{EA80A42E-4B88-4B7B-A677-F11176025C52}" v="2278" dt="2021-10-31T10:54:26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1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EDF6-B86C-4C9C-A78B-66235DDD6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C4B15-7512-4A25-9EE8-1D23FEB2B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5F12-C77F-479D-9249-B31F5828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A4513-C65E-4BF1-9D16-C6D28ADE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FCAC4-BEA8-4C8D-A857-3702073D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294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4153-5E15-4B42-B04E-1DFB718D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3599D-1852-4022-9F25-85D6F968C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697F-6385-4814-85EF-6E9B1BD7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37E8D-3E4E-4123-8DC0-678C2847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CBA1A-F0F2-4D9D-B463-AE137D0C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66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829DA-3421-4F2C-9727-394297C87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9AF7A-1CC2-44FC-BC52-6748C65A8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BD015-D65F-4584-AA22-7DF8F023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44D00-543C-40D5-9E7A-EC88B3D4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B0A5-8263-49D7-866A-F77D610D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150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A4F-4C73-4329-87D3-71C162C6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4290-EEC7-40C5-A77F-3319C30B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4BD17-7DBC-499F-8862-DA272615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6E1E-4D3B-464B-8C80-095DCD8D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2CE3-7BE6-4128-9005-B5857458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969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20D5-EF3F-4F79-BF97-2E378E96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5CFAB-A680-4A2F-8501-8A27E74A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74132-DFC5-4F19-B577-E4855476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10C9-36D5-429D-99EA-483663FB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AD3B-3CD1-43F1-815B-CB51E1BE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6705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9F74-55CA-431F-B7A4-D19E6EF9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C08E-186E-47E2-ACF0-86191F30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91BDE-E19B-497A-BFD1-4EA0F1420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9AA49-987F-4266-88A1-37AAB147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6DC9E-903E-4016-9A8B-40C60B3E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DEAB9-5D8F-45F7-AD50-887195AB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109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9F97-F037-45A5-9EA9-A0BC7FCD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9123E-AC58-4965-AB16-5343D5D00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E89FE-9233-4D0F-8BFD-576F0B013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0B418-6E22-4011-8ED2-6FCE40676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D73F0-3E66-4899-902E-6A56CBCD2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3FDA4-B4F8-4A52-B1B0-96754F97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8F2B2-61AB-487F-BE86-A7BAB991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5A982-482E-4804-95CA-D833EBC7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6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274E-09FB-42BD-83BF-B397575A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96786-10F8-41C4-ACEA-416722FD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E2BDC-B3FF-4F88-84C5-EF358644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B5CAE-AD70-45AC-BA84-A7E414DB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0275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93EBC-EFFF-4C87-852F-E95E66FC2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5AB58-C8F4-4A59-AF95-551EC5D4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D0D67-1C93-47BC-9CC7-5EE36795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521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C241-3829-4A67-98D4-0CD96AF3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AF34-425A-4CBD-92CD-806CFA7F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F0756-7063-437B-9A29-4010DB6F8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1A940-FA9B-4FB4-889A-AB55AF73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FC96B-351A-42B1-98F9-20212D4B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6BA74-A46D-4A6A-A5FA-F117125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6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2FE7-89DB-4133-9DC0-5560FCC7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85775-2F42-4CB3-B9E7-945E4935F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26066-743D-4D9C-B659-C03330ED8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1CCE-8DEE-449F-98C8-11D06638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B03F0-1ED0-4E7E-A307-81E0105D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A509-6AE7-4F98-A1B2-140183D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892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FA879-1975-4361-860A-96DB94DA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FCFE4-1575-4230-BC6B-112CCE9C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7A4AC-386C-4407-9290-25CA415E1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22A0B-5AB4-4195-B47D-3B8714F61903}" type="datetimeFigureOut">
              <a:rPr lang="en-CH" smtClean="0"/>
              <a:t>31/10/2021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C6ED-3FA7-4859-9CD4-A5EEF3A76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3D0E-9FCF-4CE8-9639-CA6ECDDD2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F09-239A-4649-B0E7-E65F1E1CAFD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516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www.sbb.ch/de/freizeit-ferien/freizeitangebote/tagesausflueg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C931-0F03-4587-A548-7B9E0E70D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C912D-D742-455B-8C2D-292EFB459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Picture 4" descr="A person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0EECF528-B8D5-4C2D-8994-6C02F611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59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07246-047D-4499-92B9-9545514DB008}"/>
              </a:ext>
            </a:extLst>
          </p:cNvPr>
          <p:cNvSpPr txBox="1"/>
          <p:nvPr/>
        </p:nvSpPr>
        <p:spPr>
          <a:xfrm>
            <a:off x="578968" y="968474"/>
            <a:ext cx="992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are you looking for?</a:t>
            </a:r>
            <a:endParaRPr lang="en-CH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6F45D-37D1-49B4-9313-24D99D2C8FB4}"/>
              </a:ext>
            </a:extLst>
          </p:cNvPr>
          <p:cNvSpPr txBox="1"/>
          <p:nvPr/>
        </p:nvSpPr>
        <p:spPr>
          <a:xfrm>
            <a:off x="0" y="31111"/>
            <a:ext cx="761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Polyhack</a:t>
            </a:r>
            <a:r>
              <a:rPr lang="en-US" sz="2000" dirty="0">
                <a:solidFill>
                  <a:schemeClr val="bg1"/>
                </a:solidFill>
              </a:rPr>
              <a:t> 2021, Team 5, Benjamin </a:t>
            </a:r>
            <a:r>
              <a:rPr lang="en-US" sz="2000" dirty="0" err="1">
                <a:solidFill>
                  <a:schemeClr val="bg1"/>
                </a:solidFill>
              </a:rPr>
              <a:t>Ries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Alzbeta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Kubincova</a:t>
            </a:r>
            <a:r>
              <a:rPr lang="en-US" sz="2000" dirty="0">
                <a:solidFill>
                  <a:schemeClr val="bg1"/>
                </a:solidFill>
              </a:rPr>
              <a:t>, Marc Lehner</a:t>
            </a:r>
            <a:endParaRPr lang="en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1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snow, mountain&#10;&#10;Description automatically generated">
            <a:extLst>
              <a:ext uri="{FF2B5EF4-FFF2-40B4-BE49-F238E27FC236}">
                <a16:creationId xmlns:a16="http://schemas.microsoft.com/office/drawing/2014/main" id="{DB08475C-CE51-477A-B528-9B212E16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79410-21B1-4431-9D42-A278A0D64FED}"/>
              </a:ext>
            </a:extLst>
          </p:cNvPr>
          <p:cNvSpPr txBox="1"/>
          <p:nvPr/>
        </p:nvSpPr>
        <p:spPr>
          <a:xfrm>
            <a:off x="2233925" y="1516342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Conclusion</a:t>
            </a:r>
            <a:endParaRPr lang="en-CH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CC747-6D4C-4ACE-9D1F-ABA907C920ED}"/>
              </a:ext>
            </a:extLst>
          </p:cNvPr>
          <p:cNvSpPr txBox="1"/>
          <p:nvPr/>
        </p:nvSpPr>
        <p:spPr>
          <a:xfrm>
            <a:off x="2233925" y="2778031"/>
            <a:ext cx="54665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Smart decision making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Convenience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Fully integrable</a:t>
            </a:r>
            <a:endParaRPr lang="en-CH" sz="4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8F654-02C8-4CBA-8654-D5474675783E}"/>
              </a:ext>
            </a:extLst>
          </p:cNvPr>
          <p:cNvSpPr txBox="1"/>
          <p:nvPr/>
        </p:nvSpPr>
        <p:spPr>
          <a:xfrm>
            <a:off x="3720292" y="6321331"/>
            <a:ext cx="8266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Code available on GitHub: https://github.com/SchroederB/polyHack2021_SBB</a:t>
            </a:r>
            <a:endParaRPr lang="en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2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EBD6555-4AF6-4AFD-8F27-C8BF3814EA84}"/>
              </a:ext>
            </a:extLst>
          </p:cNvPr>
          <p:cNvGrpSpPr/>
          <p:nvPr/>
        </p:nvGrpSpPr>
        <p:grpSpPr>
          <a:xfrm>
            <a:off x="261990" y="554805"/>
            <a:ext cx="4643920" cy="5414481"/>
            <a:chOff x="1073649" y="919537"/>
            <a:chExt cx="4643920" cy="54144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B4E761-EC23-4AE0-8AC6-B513566998FD}"/>
                </a:ext>
              </a:extLst>
            </p:cNvPr>
            <p:cNvSpPr/>
            <p:nvPr/>
          </p:nvSpPr>
          <p:spPr>
            <a:xfrm>
              <a:off x="1073649" y="919537"/>
              <a:ext cx="4643920" cy="541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0BC11-E896-41DB-A791-27AB9A29F349}"/>
                </a:ext>
              </a:extLst>
            </p:cNvPr>
            <p:cNvGrpSpPr/>
            <p:nvPr/>
          </p:nvGrpSpPr>
          <p:grpSpPr>
            <a:xfrm>
              <a:off x="1073649" y="919537"/>
              <a:ext cx="4643920" cy="580490"/>
              <a:chOff x="1073649" y="919537"/>
              <a:chExt cx="4643920" cy="58049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0FD27A-E9E8-415F-A460-0945CA972E38}"/>
                  </a:ext>
                </a:extLst>
              </p:cNvPr>
              <p:cNvSpPr/>
              <p:nvPr/>
            </p:nvSpPr>
            <p:spPr>
              <a:xfrm>
                <a:off x="1073649" y="919537"/>
                <a:ext cx="4643920" cy="58049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SBB Mobile</a:t>
                </a:r>
                <a:endParaRPr lang="en-CH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3A1250-521F-4969-8C76-BF016F4F8E38}"/>
                  </a:ext>
                </a:extLst>
              </p:cNvPr>
              <p:cNvGrpSpPr/>
              <p:nvPr/>
            </p:nvGrpSpPr>
            <p:grpSpPr>
              <a:xfrm>
                <a:off x="1166116" y="1037690"/>
                <a:ext cx="323637" cy="287677"/>
                <a:chOff x="1166116" y="986319"/>
                <a:chExt cx="323637" cy="2876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7BD3B2-D313-42BD-A266-E4950ECBA100}"/>
                    </a:ext>
                  </a:extLst>
                </p:cNvPr>
                <p:cNvSpPr/>
                <p:nvPr/>
              </p:nvSpPr>
              <p:spPr>
                <a:xfrm>
                  <a:off x="1166117" y="986319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CF76C26-85A2-4B38-90DD-C3BD3353F4F6}"/>
                    </a:ext>
                  </a:extLst>
                </p:cNvPr>
                <p:cNvSpPr/>
                <p:nvPr/>
              </p:nvSpPr>
              <p:spPr>
                <a:xfrm>
                  <a:off x="1171254" y="1104472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619214-E578-4476-8115-5A7BB3E8046D}"/>
                    </a:ext>
                  </a:extLst>
                </p:cNvPr>
                <p:cNvSpPr/>
                <p:nvPr/>
              </p:nvSpPr>
              <p:spPr>
                <a:xfrm>
                  <a:off x="1166116" y="1222625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7F5C1B-B197-48B1-960E-A07A52B4A503}"/>
                </a:ext>
              </a:extLst>
            </p:cNvPr>
            <p:cNvSpPr txBox="1"/>
            <p:nvPr/>
          </p:nvSpPr>
          <p:spPr>
            <a:xfrm>
              <a:off x="1125019" y="170037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Aare </a:t>
              </a:r>
              <a:r>
                <a:rPr lang="en-US" err="1"/>
                <a:t>Schlucht</a:t>
              </a:r>
              <a:r>
                <a:rPr lang="en-US"/>
                <a:t> - Hike</a:t>
              </a:r>
              <a:endParaRPr lang="en-C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B55D0-A67D-445C-A3E7-900F882AB2FA}"/>
                </a:ext>
              </a:extLst>
            </p:cNvPr>
            <p:cNvSpPr txBox="1"/>
            <p:nvPr/>
          </p:nvSpPr>
          <p:spPr>
            <a:xfrm>
              <a:off x="1125018" y="2207234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Active</a:t>
              </a:r>
              <a:endParaRPr lang="en-CH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A9DF58-9674-478B-A093-72B07A385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16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B1EF92-EEA3-4CFA-90D9-E84E6969D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9702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13ABE-10E0-49D7-B8FD-7D25A5B5D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289" y="2653298"/>
              <a:ext cx="1342492" cy="100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71C918-A40C-4B49-AC01-B331BED72243}"/>
                </a:ext>
              </a:extLst>
            </p:cNvPr>
            <p:cNvSpPr txBox="1"/>
            <p:nvPr/>
          </p:nvSpPr>
          <p:spPr>
            <a:xfrm>
              <a:off x="1125018" y="399322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City</a:t>
              </a:r>
              <a:endParaRPr lang="en-CH"/>
            </a:p>
          </p:txBody>
        </p:sp>
        <p:pic>
          <p:nvPicPr>
            <p:cNvPr id="14" name="Picture 13" descr="A picture containing outdoor, building, stone, old&#10;&#10;Description automatically generated">
              <a:extLst>
                <a:ext uri="{FF2B5EF4-FFF2-40B4-BE49-F238E27FC236}">
                  <a16:creationId xmlns:a16="http://schemas.microsoft.com/office/drawing/2014/main" id="{633756CB-4631-4FF6-9A9C-017A17BD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61" y="4406825"/>
              <a:ext cx="2381147" cy="1071795"/>
            </a:xfrm>
            <a:prstGeom prst="rect">
              <a:avLst/>
            </a:prstGeom>
          </p:spPr>
        </p:pic>
        <p:pic>
          <p:nvPicPr>
            <p:cNvPr id="22" name="Picture 21" descr="A picture containing text, military vehicle, transport&#10;&#10;Description automatically generated">
              <a:extLst>
                <a:ext uri="{FF2B5EF4-FFF2-40B4-BE49-F238E27FC236}">
                  <a16:creationId xmlns:a16="http://schemas.microsoft.com/office/drawing/2014/main" id="{536CB9CD-54F1-4ED3-B635-21719F7F9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6" t="1070" r="25489"/>
            <a:stretch/>
          </p:blipFill>
          <p:spPr>
            <a:xfrm rot="5400000">
              <a:off x="3807693" y="4439952"/>
              <a:ext cx="1090244" cy="1023991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DB82AF35-A5C2-4A7E-B818-737BC7A5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06" y="365125"/>
            <a:ext cx="6088294" cy="1325563"/>
          </a:xfrm>
        </p:spPr>
        <p:txBody>
          <a:bodyPr/>
          <a:lstStyle/>
          <a:p>
            <a:r>
              <a:rPr lang="en-US"/>
              <a:t>Plan</a:t>
            </a:r>
            <a:endParaRPr lang="en-CH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9EE2F0E-D7E7-4969-BF56-512441404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5506" y="1825625"/>
            <a:ext cx="6088294" cy="4351338"/>
          </a:xfrm>
        </p:spPr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516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EBD6555-4AF6-4AFD-8F27-C8BF3814EA84}"/>
              </a:ext>
            </a:extLst>
          </p:cNvPr>
          <p:cNvGrpSpPr/>
          <p:nvPr/>
        </p:nvGrpSpPr>
        <p:grpSpPr>
          <a:xfrm>
            <a:off x="261990" y="554805"/>
            <a:ext cx="4643920" cy="5414481"/>
            <a:chOff x="1073649" y="919537"/>
            <a:chExt cx="4643920" cy="54144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B4E761-EC23-4AE0-8AC6-B513566998FD}"/>
                </a:ext>
              </a:extLst>
            </p:cNvPr>
            <p:cNvSpPr/>
            <p:nvPr/>
          </p:nvSpPr>
          <p:spPr>
            <a:xfrm>
              <a:off x="1073649" y="919537"/>
              <a:ext cx="4643920" cy="541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0BC11-E896-41DB-A791-27AB9A29F349}"/>
                </a:ext>
              </a:extLst>
            </p:cNvPr>
            <p:cNvGrpSpPr/>
            <p:nvPr/>
          </p:nvGrpSpPr>
          <p:grpSpPr>
            <a:xfrm>
              <a:off x="1073649" y="919537"/>
              <a:ext cx="4643920" cy="580490"/>
              <a:chOff x="1073649" y="919537"/>
              <a:chExt cx="4643920" cy="58049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0FD27A-E9E8-415F-A460-0945CA972E38}"/>
                  </a:ext>
                </a:extLst>
              </p:cNvPr>
              <p:cNvSpPr/>
              <p:nvPr/>
            </p:nvSpPr>
            <p:spPr>
              <a:xfrm>
                <a:off x="1073649" y="919537"/>
                <a:ext cx="4643920" cy="58049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SBB Mobile</a:t>
                </a:r>
                <a:endParaRPr lang="en-CH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3A1250-521F-4969-8C76-BF016F4F8E38}"/>
                  </a:ext>
                </a:extLst>
              </p:cNvPr>
              <p:cNvGrpSpPr/>
              <p:nvPr/>
            </p:nvGrpSpPr>
            <p:grpSpPr>
              <a:xfrm>
                <a:off x="1166116" y="1037690"/>
                <a:ext cx="323637" cy="287677"/>
                <a:chOff x="1166116" y="986319"/>
                <a:chExt cx="323637" cy="2876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7BD3B2-D313-42BD-A266-E4950ECBA100}"/>
                    </a:ext>
                  </a:extLst>
                </p:cNvPr>
                <p:cNvSpPr/>
                <p:nvPr/>
              </p:nvSpPr>
              <p:spPr>
                <a:xfrm>
                  <a:off x="1166117" y="986319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CF76C26-85A2-4B38-90DD-C3BD3353F4F6}"/>
                    </a:ext>
                  </a:extLst>
                </p:cNvPr>
                <p:cNvSpPr/>
                <p:nvPr/>
              </p:nvSpPr>
              <p:spPr>
                <a:xfrm>
                  <a:off x="1171254" y="1104472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619214-E578-4476-8115-5A7BB3E8046D}"/>
                    </a:ext>
                  </a:extLst>
                </p:cNvPr>
                <p:cNvSpPr/>
                <p:nvPr/>
              </p:nvSpPr>
              <p:spPr>
                <a:xfrm>
                  <a:off x="1166116" y="1222625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7F5C1B-B197-48B1-960E-A07A52B4A503}"/>
                </a:ext>
              </a:extLst>
            </p:cNvPr>
            <p:cNvSpPr txBox="1"/>
            <p:nvPr/>
          </p:nvSpPr>
          <p:spPr>
            <a:xfrm>
              <a:off x="1125019" y="170037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Explore</a:t>
              </a:r>
              <a:endParaRPr lang="en-C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B55D0-A67D-445C-A3E7-900F882AB2FA}"/>
                </a:ext>
              </a:extLst>
            </p:cNvPr>
            <p:cNvSpPr txBox="1"/>
            <p:nvPr/>
          </p:nvSpPr>
          <p:spPr>
            <a:xfrm>
              <a:off x="1125018" y="2207234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Active</a:t>
              </a:r>
              <a:endParaRPr lang="en-CH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A9DF58-9674-478B-A093-72B07A385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16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B1EF92-EEA3-4CFA-90D9-E84E6969D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9702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13ABE-10E0-49D7-B8FD-7D25A5B5D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289" y="2653298"/>
              <a:ext cx="1342492" cy="100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71C918-A40C-4B49-AC01-B331BED72243}"/>
                </a:ext>
              </a:extLst>
            </p:cNvPr>
            <p:cNvSpPr txBox="1"/>
            <p:nvPr/>
          </p:nvSpPr>
          <p:spPr>
            <a:xfrm>
              <a:off x="1125018" y="399322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City</a:t>
              </a:r>
              <a:endParaRPr lang="en-CH"/>
            </a:p>
          </p:txBody>
        </p:sp>
        <p:pic>
          <p:nvPicPr>
            <p:cNvPr id="14" name="Picture 13" descr="A picture containing outdoor, building, stone, old&#10;&#10;Description automatically generated">
              <a:extLst>
                <a:ext uri="{FF2B5EF4-FFF2-40B4-BE49-F238E27FC236}">
                  <a16:creationId xmlns:a16="http://schemas.microsoft.com/office/drawing/2014/main" id="{633756CB-4631-4FF6-9A9C-017A17BD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61" y="4406825"/>
              <a:ext cx="2381147" cy="1071795"/>
            </a:xfrm>
            <a:prstGeom prst="rect">
              <a:avLst/>
            </a:prstGeom>
          </p:spPr>
        </p:pic>
        <p:pic>
          <p:nvPicPr>
            <p:cNvPr id="22" name="Picture 21" descr="A picture containing text, military vehicle, transport&#10;&#10;Description automatically generated">
              <a:extLst>
                <a:ext uri="{FF2B5EF4-FFF2-40B4-BE49-F238E27FC236}">
                  <a16:creationId xmlns:a16="http://schemas.microsoft.com/office/drawing/2014/main" id="{536CB9CD-54F1-4ED3-B635-21719F7F9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6" t="1070" r="25489"/>
            <a:stretch/>
          </p:blipFill>
          <p:spPr>
            <a:xfrm rot="5400000">
              <a:off x="3807693" y="4439952"/>
              <a:ext cx="1090244" cy="1023991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DB82AF35-A5C2-4A7E-B818-737BC7A5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06" y="365125"/>
            <a:ext cx="6088294" cy="1325563"/>
          </a:xfrm>
        </p:spPr>
        <p:txBody>
          <a:bodyPr/>
          <a:lstStyle/>
          <a:p>
            <a:r>
              <a:rPr lang="en-US"/>
              <a:t>Explore</a:t>
            </a:r>
            <a:endParaRPr lang="en-CH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9EE2F0E-D7E7-4969-BF56-512441404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5506" y="1825625"/>
            <a:ext cx="6088294" cy="4351338"/>
          </a:xfrm>
        </p:spPr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68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EBD6555-4AF6-4AFD-8F27-C8BF3814EA84}"/>
              </a:ext>
            </a:extLst>
          </p:cNvPr>
          <p:cNvGrpSpPr/>
          <p:nvPr/>
        </p:nvGrpSpPr>
        <p:grpSpPr>
          <a:xfrm>
            <a:off x="261990" y="554805"/>
            <a:ext cx="4643920" cy="5414481"/>
            <a:chOff x="1073649" y="919537"/>
            <a:chExt cx="4643920" cy="54144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B4E761-EC23-4AE0-8AC6-B513566998FD}"/>
                </a:ext>
              </a:extLst>
            </p:cNvPr>
            <p:cNvSpPr/>
            <p:nvPr/>
          </p:nvSpPr>
          <p:spPr>
            <a:xfrm>
              <a:off x="1073649" y="919537"/>
              <a:ext cx="4643920" cy="5414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30BC11-E896-41DB-A791-27AB9A29F349}"/>
                </a:ext>
              </a:extLst>
            </p:cNvPr>
            <p:cNvGrpSpPr/>
            <p:nvPr/>
          </p:nvGrpSpPr>
          <p:grpSpPr>
            <a:xfrm>
              <a:off x="1073649" y="919537"/>
              <a:ext cx="4643920" cy="580490"/>
              <a:chOff x="1073649" y="919537"/>
              <a:chExt cx="4643920" cy="58049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0FD27A-E9E8-415F-A460-0945CA972E38}"/>
                  </a:ext>
                </a:extLst>
              </p:cNvPr>
              <p:cNvSpPr/>
              <p:nvPr/>
            </p:nvSpPr>
            <p:spPr>
              <a:xfrm>
                <a:off x="1073649" y="919537"/>
                <a:ext cx="4643920" cy="58049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SBB Mobile</a:t>
                </a:r>
                <a:endParaRPr lang="en-CH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3A1250-521F-4969-8C76-BF016F4F8E38}"/>
                  </a:ext>
                </a:extLst>
              </p:cNvPr>
              <p:cNvGrpSpPr/>
              <p:nvPr/>
            </p:nvGrpSpPr>
            <p:grpSpPr>
              <a:xfrm>
                <a:off x="1166116" y="1037690"/>
                <a:ext cx="323637" cy="287677"/>
                <a:chOff x="1166116" y="986319"/>
                <a:chExt cx="323637" cy="28767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67BD3B2-D313-42BD-A266-E4950ECBA100}"/>
                    </a:ext>
                  </a:extLst>
                </p:cNvPr>
                <p:cNvSpPr/>
                <p:nvPr/>
              </p:nvSpPr>
              <p:spPr>
                <a:xfrm>
                  <a:off x="1166117" y="986319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CF76C26-85A2-4B38-90DD-C3BD3353F4F6}"/>
                    </a:ext>
                  </a:extLst>
                </p:cNvPr>
                <p:cNvSpPr/>
                <p:nvPr/>
              </p:nvSpPr>
              <p:spPr>
                <a:xfrm>
                  <a:off x="1171254" y="1104472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619214-E578-4476-8115-5A7BB3E8046D}"/>
                    </a:ext>
                  </a:extLst>
                </p:cNvPr>
                <p:cNvSpPr/>
                <p:nvPr/>
              </p:nvSpPr>
              <p:spPr>
                <a:xfrm>
                  <a:off x="1166116" y="1222625"/>
                  <a:ext cx="318499" cy="5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7F5C1B-B197-48B1-960E-A07A52B4A503}"/>
                </a:ext>
              </a:extLst>
            </p:cNvPr>
            <p:cNvSpPr txBox="1"/>
            <p:nvPr/>
          </p:nvSpPr>
          <p:spPr>
            <a:xfrm>
              <a:off x="1125019" y="170037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Explore</a:t>
              </a:r>
              <a:endParaRPr lang="en-C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B55D0-A67D-445C-A3E7-900F882AB2FA}"/>
                </a:ext>
              </a:extLst>
            </p:cNvPr>
            <p:cNvSpPr txBox="1"/>
            <p:nvPr/>
          </p:nvSpPr>
          <p:spPr>
            <a:xfrm>
              <a:off x="1125018" y="2207234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Active</a:t>
              </a:r>
              <a:endParaRPr lang="en-CH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A9DF58-9674-478B-A093-72B07A385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16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B1EF92-EEA3-4CFA-90D9-E84E6969D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9702" y="2650733"/>
              <a:ext cx="1291119" cy="96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0313ABE-10E0-49D7-B8FD-7D25A5B5D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289" y="2653298"/>
              <a:ext cx="1342492" cy="100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71C918-A40C-4B49-AC01-B331BED72243}"/>
                </a:ext>
              </a:extLst>
            </p:cNvPr>
            <p:cNvSpPr txBox="1"/>
            <p:nvPr/>
          </p:nvSpPr>
          <p:spPr>
            <a:xfrm>
              <a:off x="1125018" y="3993225"/>
              <a:ext cx="3739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City</a:t>
              </a:r>
              <a:endParaRPr lang="en-CH"/>
            </a:p>
          </p:txBody>
        </p:sp>
        <p:pic>
          <p:nvPicPr>
            <p:cNvPr id="14" name="Picture 13" descr="A picture containing outdoor, building, stone, old&#10;&#10;Description automatically generated">
              <a:extLst>
                <a:ext uri="{FF2B5EF4-FFF2-40B4-BE49-F238E27FC236}">
                  <a16:creationId xmlns:a16="http://schemas.microsoft.com/office/drawing/2014/main" id="{633756CB-4631-4FF6-9A9C-017A17BD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61" y="4406825"/>
              <a:ext cx="2381147" cy="1071795"/>
            </a:xfrm>
            <a:prstGeom prst="rect">
              <a:avLst/>
            </a:prstGeom>
          </p:spPr>
        </p:pic>
        <p:pic>
          <p:nvPicPr>
            <p:cNvPr id="22" name="Picture 21" descr="A picture containing text, military vehicle, transport&#10;&#10;Description automatically generated">
              <a:extLst>
                <a:ext uri="{FF2B5EF4-FFF2-40B4-BE49-F238E27FC236}">
                  <a16:creationId xmlns:a16="http://schemas.microsoft.com/office/drawing/2014/main" id="{536CB9CD-54F1-4ED3-B635-21719F7F9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6" t="1070" r="25489"/>
            <a:stretch/>
          </p:blipFill>
          <p:spPr>
            <a:xfrm rot="5400000">
              <a:off x="3807693" y="4439952"/>
              <a:ext cx="1090244" cy="1023991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DB82AF35-A5C2-4A7E-B818-737BC7A5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06" y="365125"/>
            <a:ext cx="6088294" cy="1325563"/>
          </a:xfrm>
        </p:spPr>
        <p:txBody>
          <a:bodyPr/>
          <a:lstStyle/>
          <a:p>
            <a:r>
              <a:rPr lang="en-US"/>
              <a:t>Share</a:t>
            </a:r>
            <a:endParaRPr lang="en-CH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9EE2F0E-D7E7-4969-BF56-512441404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5506" y="1825625"/>
            <a:ext cx="6088294" cy="4351338"/>
          </a:xfrm>
        </p:spPr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3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D64AB-654B-4F30-A5CE-15E5432A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DCC37-797D-4B9F-BE22-8BA8D3355D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3A5C49-1B85-4E37-BE38-79CE19B86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6554" y="2708266"/>
            <a:ext cx="3852891" cy="2586056"/>
          </a:xfrm>
        </p:spPr>
      </p:pic>
    </p:spTree>
    <p:extLst>
      <p:ext uri="{BB962C8B-B14F-4D97-AF65-F5344CB8AC3E}">
        <p14:creationId xmlns:p14="http://schemas.microsoft.com/office/powerpoint/2010/main" val="391730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10C759-327D-4BBF-A2BF-B5ECBDE7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3" y="0"/>
            <a:ext cx="10794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7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B074B11B-0FB1-42DA-8517-7EC1B0567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12643A-8E4E-4116-86FD-115F8BB225A7}"/>
              </a:ext>
            </a:extLst>
          </p:cNvPr>
          <p:cNvGrpSpPr/>
          <p:nvPr/>
        </p:nvGrpSpPr>
        <p:grpSpPr>
          <a:xfrm>
            <a:off x="698833" y="0"/>
            <a:ext cx="10794334" cy="6858000"/>
            <a:chOff x="698833" y="0"/>
            <a:chExt cx="10794334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37348F-2744-4EFC-86FA-91659909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833" y="0"/>
              <a:ext cx="10794334" cy="6858000"/>
            </a:xfrm>
            <a:prstGeom prst="rect">
              <a:avLst/>
            </a:prstGeom>
          </p:spPr>
        </p:pic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78048740-495B-4B09-BA45-F9679DBB0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9920"/>
            <a:stretch/>
          </p:blipFill>
          <p:spPr>
            <a:xfrm>
              <a:off x="755073" y="4459243"/>
              <a:ext cx="5188527" cy="2261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5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C931-0F03-4587-A548-7B9E0E70D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C912D-D742-455B-8C2D-292EFB459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Picture 4" descr="A person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0EECF528-B8D5-4C2D-8994-6C02F611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07246-047D-4499-92B9-9545514DB008}"/>
              </a:ext>
            </a:extLst>
          </p:cNvPr>
          <p:cNvSpPr txBox="1"/>
          <p:nvPr/>
        </p:nvSpPr>
        <p:spPr>
          <a:xfrm>
            <a:off x="606538" y="614661"/>
            <a:ext cx="992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are you looking for?</a:t>
            </a:r>
            <a:endParaRPr lang="en-CH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8DC50-B1B4-4A6B-91D8-A1590C1BC072}"/>
              </a:ext>
            </a:extLst>
          </p:cNvPr>
          <p:cNvSpPr txBox="1"/>
          <p:nvPr/>
        </p:nvSpPr>
        <p:spPr>
          <a:xfrm>
            <a:off x="606538" y="1870967"/>
            <a:ext cx="5978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An amazing outdoor 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Stress free to get there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Easy planning</a:t>
            </a:r>
          </a:p>
        </p:txBody>
      </p:sp>
    </p:spTree>
    <p:extLst>
      <p:ext uri="{BB962C8B-B14F-4D97-AF65-F5344CB8AC3E}">
        <p14:creationId xmlns:p14="http://schemas.microsoft.com/office/powerpoint/2010/main" val="39244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C931-0F03-4587-A548-7B9E0E70D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C912D-D742-455B-8C2D-292EFB459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Picture 4" descr="A person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0EECF528-B8D5-4C2D-8994-6C02F611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07246-047D-4499-92B9-9545514DB008}"/>
              </a:ext>
            </a:extLst>
          </p:cNvPr>
          <p:cNvSpPr txBox="1"/>
          <p:nvPr/>
        </p:nvSpPr>
        <p:spPr>
          <a:xfrm>
            <a:off x="606538" y="614661"/>
            <a:ext cx="992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are you looking for?</a:t>
            </a:r>
            <a:endParaRPr lang="en-CH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2A7F4-ACB6-42E2-B5B4-4B6BEBB6B513}"/>
              </a:ext>
            </a:extLst>
          </p:cNvPr>
          <p:cNvSpPr txBox="1"/>
          <p:nvPr/>
        </p:nvSpPr>
        <p:spPr>
          <a:xfrm>
            <a:off x="2173423" y="2001838"/>
            <a:ext cx="50039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Convenience!</a:t>
            </a:r>
            <a:endParaRPr lang="en-CH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7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iking up a snowy mountain&#10;&#10;Description automatically generated with medium confidence">
            <a:extLst>
              <a:ext uri="{FF2B5EF4-FFF2-40B4-BE49-F238E27FC236}">
                <a16:creationId xmlns:a16="http://schemas.microsoft.com/office/drawing/2014/main" id="{9CBA54C5-1174-4A34-B940-36E9969B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BDF06D-3A42-4380-9B53-964E6449520B}"/>
              </a:ext>
            </a:extLst>
          </p:cNvPr>
          <p:cNvSpPr txBox="1"/>
          <p:nvPr/>
        </p:nvSpPr>
        <p:spPr>
          <a:xfrm>
            <a:off x="239705" y="133254"/>
            <a:ext cx="9000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Streamline decision making and</a:t>
            </a:r>
          </a:p>
          <a:p>
            <a:r>
              <a:rPr lang="en-US" sz="4400" dirty="0">
                <a:solidFill>
                  <a:schemeClr val="bg1"/>
                </a:solidFill>
              </a:rPr>
              <a:t>Rank options by convenience</a:t>
            </a:r>
            <a:endParaRPr lang="en-CH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EAAF3-8C1F-4A07-BCE2-CB69E7F9BF7B}"/>
              </a:ext>
            </a:extLst>
          </p:cNvPr>
          <p:cNvSpPr txBox="1"/>
          <p:nvPr/>
        </p:nvSpPr>
        <p:spPr>
          <a:xfrm>
            <a:off x="1460005" y="4153857"/>
            <a:ext cx="65798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Convenience Rating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close to the next station is the start of the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long does the train ride 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many train/bus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factors, specific to your activity and preferences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8144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mountain&#10;&#10;Description automatically generated with low confidence">
            <a:extLst>
              <a:ext uri="{FF2B5EF4-FFF2-40B4-BE49-F238E27FC236}">
                <a16:creationId xmlns:a16="http://schemas.microsoft.com/office/drawing/2014/main" id="{233209EE-D516-4149-BD71-ECDA5B145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11"/>
                    </a14:imgEffect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07238-20F0-4CB2-A6F0-C6E9571A252B}"/>
              </a:ext>
            </a:extLst>
          </p:cNvPr>
          <p:cNvSpPr txBox="1"/>
          <p:nvPr/>
        </p:nvSpPr>
        <p:spPr>
          <a:xfrm>
            <a:off x="239705" y="133254"/>
            <a:ext cx="9000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Guide people to smart decisions</a:t>
            </a:r>
            <a:endParaRPr lang="en-CH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14D91-30B9-43E9-ADE5-6CA77B56F30B}"/>
              </a:ext>
            </a:extLst>
          </p:cNvPr>
          <p:cNvSpPr txBox="1"/>
          <p:nvPr/>
        </p:nvSpPr>
        <p:spPr>
          <a:xfrm>
            <a:off x="358980" y="971859"/>
            <a:ext cx="66715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Add convenience factor to decision making: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Outdoor activities rated with 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Easy to use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Random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to SBB app and SBB website 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194196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4B34-43A1-4280-8C91-A82F11C7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rating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937F-C166-4EE9-A0D3-7AE294F04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Outdoor Activity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SBB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Try to optimize:</a:t>
            </a:r>
          </a:p>
          <a:p>
            <a:pPr lvl="1"/>
            <a:r>
              <a:rPr lang="en-US" dirty="0"/>
              <a:t>Travel time</a:t>
            </a:r>
          </a:p>
          <a:p>
            <a:pPr lvl="1"/>
            <a:r>
              <a:rPr lang="en-US" dirty="0"/>
              <a:t>Last mile</a:t>
            </a:r>
          </a:p>
          <a:p>
            <a:pPr lvl="1"/>
            <a:r>
              <a:rPr lang="en-US" dirty="0"/>
              <a:t>Expectations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3B4174E-06CA-40FD-9046-38CE86C12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075" y="1690689"/>
            <a:ext cx="6742724" cy="4486274"/>
          </a:xfrm>
        </p:spPr>
      </p:pic>
    </p:spTree>
    <p:extLst>
      <p:ext uri="{BB962C8B-B14F-4D97-AF65-F5344CB8AC3E}">
        <p14:creationId xmlns:p14="http://schemas.microsoft.com/office/powerpoint/2010/main" val="47592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BAE6-179D-4A14-BEFA-5E8934BC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– View from our website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141D-D73C-4DCC-9950-9BA920CBC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64876" cy="4351338"/>
          </a:xfrm>
        </p:spPr>
        <p:txBody>
          <a:bodyPr/>
          <a:lstStyle/>
          <a:p>
            <a:r>
              <a:rPr lang="en-US" dirty="0"/>
              <a:t>Add you starting location</a:t>
            </a:r>
          </a:p>
          <a:p>
            <a:r>
              <a:rPr lang="en-US" dirty="0"/>
              <a:t>(add a target region)</a:t>
            </a:r>
          </a:p>
          <a:p>
            <a:r>
              <a:rPr lang="en-US" dirty="0"/>
              <a:t>Add date and time</a:t>
            </a:r>
          </a:p>
          <a:p>
            <a:endParaRPr lang="en-US" dirty="0"/>
          </a:p>
          <a:p>
            <a:r>
              <a:rPr lang="en-US" dirty="0"/>
              <a:t>Get inspired by convenient outdoor activities</a:t>
            </a:r>
          </a:p>
          <a:p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6CF2B-6D91-4EB6-A941-D56B9F04C0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2531" y="1690688"/>
            <a:ext cx="6863169" cy="43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6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8C9E-CF7D-43FD-B1FB-F879F08E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– View from our website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255E-EBA6-464E-8EB6-6F563E1A4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2208" cy="4351338"/>
          </a:xfrm>
        </p:spPr>
        <p:txBody>
          <a:bodyPr/>
          <a:lstStyle/>
          <a:p>
            <a:r>
              <a:rPr lang="en-US" dirty="0"/>
              <a:t>Get quick information about selected trip</a:t>
            </a:r>
          </a:p>
          <a:p>
            <a:endParaRPr lang="en-US" dirty="0"/>
          </a:p>
          <a:p>
            <a:r>
              <a:rPr lang="en-US" dirty="0"/>
              <a:t>See possible SBB connections</a:t>
            </a:r>
          </a:p>
          <a:p>
            <a:endParaRPr lang="en-US" dirty="0"/>
          </a:p>
          <a:p>
            <a:r>
              <a:rPr lang="en-US" dirty="0"/>
              <a:t>TODO: buy ticket</a:t>
            </a:r>
          </a:p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F3E3CE-036B-49FA-9EC4-86F493DD1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25125-5E27-4589-87D6-13EE0AF233B1}"/>
              </a:ext>
            </a:extLst>
          </p:cNvPr>
          <p:cNvGrpSpPr/>
          <p:nvPr/>
        </p:nvGrpSpPr>
        <p:grpSpPr>
          <a:xfrm>
            <a:off x="4654710" y="1516341"/>
            <a:ext cx="6744541" cy="4613355"/>
            <a:chOff x="698833" y="0"/>
            <a:chExt cx="10794334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9D8AD2-3F78-4869-BD8F-4E309624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833" y="0"/>
              <a:ext cx="10794334" cy="6858000"/>
            </a:xfrm>
            <a:prstGeom prst="rect">
              <a:avLst/>
            </a:prstGeom>
          </p:spPr>
        </p:pic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708030B1-E9FC-41FD-8327-FC2CE2D2F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9920"/>
            <a:stretch/>
          </p:blipFill>
          <p:spPr>
            <a:xfrm>
              <a:off x="755073" y="4459243"/>
              <a:ext cx="5188527" cy="2261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62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AECF-4754-4ABA-A505-82D45923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DFFD-0CF0-4A6B-AAC8-356253621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Possible collaborations</a:t>
            </a:r>
          </a:p>
          <a:p>
            <a:pPr lvl="1"/>
            <a:r>
              <a:rPr lang="en-US" dirty="0"/>
              <a:t>Outdoor activities</a:t>
            </a:r>
          </a:p>
          <a:p>
            <a:pPr lvl="1"/>
            <a:r>
              <a:rPr lang="en-US" dirty="0"/>
              <a:t>Swiss Parks</a:t>
            </a:r>
          </a:p>
          <a:p>
            <a:pPr lvl="1"/>
            <a:r>
              <a:rPr lang="en-US" dirty="0" err="1"/>
              <a:t>Gastronomie</a:t>
            </a:r>
            <a:r>
              <a:rPr lang="en-US" dirty="0"/>
              <a:t> Suisse</a:t>
            </a:r>
          </a:p>
          <a:p>
            <a:pPr lvl="1"/>
            <a:r>
              <a:rPr lang="en-US" dirty="0"/>
              <a:t>SAC</a:t>
            </a:r>
          </a:p>
          <a:p>
            <a:r>
              <a:rPr lang="en-US" dirty="0"/>
              <a:t>Addition to SBB </a:t>
            </a:r>
            <a:r>
              <a:rPr lang="en-US" dirty="0" err="1"/>
              <a:t>freizeitangebot</a:t>
            </a:r>
            <a:r>
              <a:rPr lang="en-US" dirty="0"/>
              <a:t> </a:t>
            </a:r>
            <a:r>
              <a:rPr lang="en-US" sz="1100" dirty="0">
                <a:hlinkClick r:id="rId2"/>
              </a:rPr>
              <a:t>https://www.sbb.ch/de/freizeit-ferien/freizeitangebote/tagesausfluege.html</a:t>
            </a:r>
            <a:endParaRPr lang="en-US" sz="1100" dirty="0"/>
          </a:p>
          <a:p>
            <a:pPr lvl="1"/>
            <a:r>
              <a:rPr lang="en-US" dirty="0"/>
              <a:t>Increasing the options from 109 to over 5000 options</a:t>
            </a:r>
          </a:p>
          <a:p>
            <a:r>
              <a:rPr lang="en-US" dirty="0"/>
              <a:t>Addition to the SBB app</a:t>
            </a:r>
          </a:p>
          <a:p>
            <a:pPr lvl="1"/>
            <a:r>
              <a:rPr lang="en-US" dirty="0"/>
              <a:t>Using current location</a:t>
            </a:r>
          </a:p>
          <a:p>
            <a:pPr lvl="1"/>
            <a:r>
              <a:rPr lang="en-US" dirty="0"/>
              <a:t>Setting preferences</a:t>
            </a:r>
          </a:p>
          <a:p>
            <a:endParaRPr lang="en-C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3F507-DF6A-4173-8047-0FCAEFCD63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153566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F3608-C20B-41AD-9FBD-57107E88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99" y="3982127"/>
            <a:ext cx="1838338" cy="328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6B1896-BD77-4FF3-86D7-72DAED153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584" y="3688757"/>
            <a:ext cx="1557349" cy="971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87C08-6AC3-4E5B-8729-43A00C6E5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99" y="4792517"/>
            <a:ext cx="2057415" cy="390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4E655D-0887-403E-83C9-65610F5FA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219" y="4987781"/>
            <a:ext cx="2024077" cy="833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D59D09-9A13-4468-8BBF-C82D24462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105" y="5523744"/>
            <a:ext cx="1890726" cy="4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8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Convenience rating</vt:lpstr>
      <vt:lpstr>Explore – View from our website</vt:lpstr>
      <vt:lpstr>Planning – View from our website</vt:lpstr>
      <vt:lpstr>Outlook</vt:lpstr>
      <vt:lpstr>PowerPoint Presentation</vt:lpstr>
      <vt:lpstr>Plan</vt:lpstr>
      <vt:lpstr>Explore</vt:lpstr>
      <vt:lpstr>Share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Schroeder  Benjamin</dc:creator>
  <cp:lastModifiedBy>Lehner  Marc</cp:lastModifiedBy>
  <cp:revision>1</cp:revision>
  <dcterms:created xsi:type="dcterms:W3CDTF">2021-10-30T14:12:34Z</dcterms:created>
  <dcterms:modified xsi:type="dcterms:W3CDTF">2021-10-31T10:54:27Z</dcterms:modified>
</cp:coreProperties>
</file>